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8" r:id="rId2"/>
    <p:sldId id="309" r:id="rId3"/>
    <p:sldId id="379" r:id="rId4"/>
    <p:sldId id="352" r:id="rId5"/>
    <p:sldId id="363" r:id="rId6"/>
    <p:sldId id="346" r:id="rId7"/>
    <p:sldId id="377" r:id="rId8"/>
    <p:sldId id="339" r:id="rId9"/>
    <p:sldId id="343" r:id="rId10"/>
    <p:sldId id="383" r:id="rId11"/>
    <p:sldId id="365" r:id="rId12"/>
    <p:sldId id="366" r:id="rId13"/>
    <p:sldId id="367" r:id="rId14"/>
    <p:sldId id="368" r:id="rId15"/>
    <p:sldId id="380" r:id="rId16"/>
    <p:sldId id="369" r:id="rId17"/>
    <p:sldId id="371" r:id="rId18"/>
    <p:sldId id="372" r:id="rId19"/>
    <p:sldId id="376" r:id="rId20"/>
    <p:sldId id="353" r:id="rId21"/>
    <p:sldId id="384" r:id="rId22"/>
    <p:sldId id="385" r:id="rId23"/>
    <p:sldId id="361" r:id="rId2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912">
          <p15:clr>
            <a:srgbClr val="A4A3A4"/>
          </p15:clr>
        </p15:guide>
        <p15:guide id="4" orient="horz" pos="3915">
          <p15:clr>
            <a:srgbClr val="A4A3A4"/>
          </p15:clr>
        </p15:guide>
        <p15:guide id="5" orient="horz" pos="1071">
          <p15:clr>
            <a:srgbClr val="A4A3A4"/>
          </p15:clr>
        </p15:guide>
        <p15:guide id="6" orient="horz" pos="599">
          <p15:clr>
            <a:srgbClr val="A4A3A4"/>
          </p15:clr>
        </p15:guide>
        <p15:guide id="7" orient="horz" pos="2931">
          <p15:clr>
            <a:srgbClr val="A4A3A4"/>
          </p15:clr>
        </p15:guide>
        <p15:guide id="8" orient="horz" pos="2387">
          <p15:clr>
            <a:srgbClr val="A4A3A4"/>
          </p15:clr>
        </p15:guide>
        <p15:guide id="9" pos="3833">
          <p15:clr>
            <a:srgbClr val="A4A3A4"/>
          </p15:clr>
        </p15:guide>
        <p15:guide id="10" pos="2744">
          <p15:clr>
            <a:srgbClr val="A4A3A4"/>
          </p15:clr>
        </p15:guide>
        <p15:guide id="11" pos="5613">
          <p15:clr>
            <a:srgbClr val="A4A3A4"/>
          </p15:clr>
        </p15:guide>
        <p15:guide id="12" pos="2064">
          <p15:clr>
            <a:srgbClr val="A4A3A4"/>
          </p15:clr>
        </p15:guide>
        <p15:guide id="13" pos="3288">
          <p15:clr>
            <a:srgbClr val="A4A3A4"/>
          </p15:clr>
        </p15:guide>
        <p15:guide id="14" pos="1008">
          <p15:clr>
            <a:srgbClr val="A4A3A4"/>
          </p15:clr>
        </p15:guide>
        <p15:guide id="15" pos="4588">
          <p15:clr>
            <a:srgbClr val="A4A3A4"/>
          </p15:clr>
        </p15:guide>
        <p15:guide id="16" pos="4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00"/>
    <a:srgbClr val="CCECFF"/>
    <a:srgbClr val="00FF00"/>
    <a:srgbClr val="FFFF00"/>
    <a:srgbClr val="CC9900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8" autoAdjust="0"/>
    <p:restoredTop sz="82641" autoAdjust="0"/>
  </p:normalViewPr>
  <p:slideViewPr>
    <p:cSldViewPr>
      <p:cViewPr varScale="1">
        <p:scale>
          <a:sx n="90" d="100"/>
          <a:sy n="90" d="100"/>
        </p:scale>
        <p:origin x="1488" y="96"/>
      </p:cViewPr>
      <p:guideLst>
        <p:guide orient="horz" pos="3249"/>
        <p:guide orient="horz" pos="3748"/>
        <p:guide orient="horz" pos="912"/>
        <p:guide orient="horz" pos="3915"/>
        <p:guide orient="horz" pos="1071"/>
        <p:guide orient="horz" pos="599"/>
        <p:guide orient="horz" pos="2931"/>
        <p:guide orient="horz" pos="2387"/>
        <p:guide pos="3833"/>
        <p:guide pos="2744"/>
        <p:guide pos="5613"/>
        <p:guide pos="2064"/>
        <p:guide pos="3288"/>
        <p:guide pos="1008"/>
        <p:guide pos="4588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72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772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algn="r"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85"/>
            <a:ext cx="294772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30385"/>
            <a:ext cx="294772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algn="r"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7F2023E1-AE33-4F55-9E85-8597DC7781A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44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6" cy="4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26" y="0"/>
            <a:ext cx="2947721" cy="4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algn="r"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74700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1" y="4732633"/>
            <a:ext cx="4986865" cy="442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3681"/>
            <a:ext cx="2949306" cy="4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26" y="9463681"/>
            <a:ext cx="2947721" cy="4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algn="r" defTabSz="906870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A5714824-3D24-466A-86EF-7F11A8BCD8E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330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14824-3D24-466A-86EF-7F11A8BCD8E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9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041F84-9B7E-401E-85A2-20A8BA33F98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035E68-B3BC-43B3-A048-A2521D8E09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B85EA0-DEFC-45AD-ADC9-3B497674722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F0959A-1092-4585-8184-90B11AF1ADD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01325B-BFB3-4598-AFF4-98A18266F89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83C66A-A5DE-450B-9FDD-4F66C791941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BB7DCF-3EF2-47D3-871B-7FCF9B64820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AC71D5-369F-45D3-ACF9-616927C3B87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CF7278-F88A-4B1B-BC9F-EC8CA1FF72B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D30FA4-FB7E-4CB2-9E15-64E72319C9D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D16FD0-C868-4F71-9A4E-900D17DC72A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D86FF1-0EF6-47FC-B5B4-55CF59BA3ED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707904" y="4869160"/>
            <a:ext cx="2599928" cy="420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67538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F5E0CD-C4A8-4303-9A47-F190D89E487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3538538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1047" name="Group 23"/>
          <p:cNvGrpSpPr>
            <a:grpSpLocks/>
          </p:cNvGrpSpPr>
          <p:nvPr userDrawn="1"/>
        </p:nvGrpSpPr>
        <p:grpSpPr bwMode="auto">
          <a:xfrm>
            <a:off x="395536" y="6165304"/>
            <a:ext cx="8520113" cy="25400"/>
            <a:chOff x="240" y="3920"/>
            <a:chExt cx="5367" cy="16"/>
          </a:xfrm>
        </p:grpSpPr>
        <p:sp>
          <p:nvSpPr>
            <p:cNvPr id="1043" name="Line 19"/>
            <p:cNvSpPr>
              <a:spLocks noChangeShapeType="1"/>
            </p:cNvSpPr>
            <p:nvPr userDrawn="1"/>
          </p:nvSpPr>
          <p:spPr bwMode="auto">
            <a:xfrm>
              <a:off x="240" y="3920"/>
              <a:ext cx="5345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auto">
            <a:xfrm>
              <a:off x="262" y="3936"/>
              <a:ext cx="5345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52" name="Group 28"/>
          <p:cNvGrpSpPr>
            <a:grpSpLocks/>
          </p:cNvGrpSpPr>
          <p:nvPr userDrawn="1"/>
        </p:nvGrpSpPr>
        <p:grpSpPr bwMode="auto">
          <a:xfrm>
            <a:off x="323528" y="692696"/>
            <a:ext cx="8520113" cy="25400"/>
            <a:chOff x="240" y="3920"/>
            <a:chExt cx="5367" cy="16"/>
          </a:xfrm>
        </p:grpSpPr>
        <p:sp>
          <p:nvSpPr>
            <p:cNvPr id="1053" name="Line 29"/>
            <p:cNvSpPr>
              <a:spLocks noChangeShapeType="1"/>
            </p:cNvSpPr>
            <p:nvPr userDrawn="1"/>
          </p:nvSpPr>
          <p:spPr bwMode="auto">
            <a:xfrm>
              <a:off x="240" y="3920"/>
              <a:ext cx="5345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auto">
            <a:xfrm>
              <a:off x="262" y="3936"/>
              <a:ext cx="5345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69" name="Picture 14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6237312"/>
            <a:ext cx="2088232" cy="5341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6" name="Fußzeilenplatzhalter 3"/>
          <p:cNvSpPr txBox="1">
            <a:spLocks/>
          </p:cNvSpPr>
          <p:nvPr userDrawn="1"/>
        </p:nvSpPr>
        <p:spPr>
          <a:xfrm>
            <a:off x="2843808" y="630932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 b="1">
                <a:latin typeface="Arial Narrow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Abfall- und Kreislaufwirtschaft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der Stadt Erfurt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763688" y="260648"/>
            <a:ext cx="6046440" cy="5064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 Narrow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6257925"/>
            <a:ext cx="6281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EC096E6C-48D6-4893-9DA7-0D28E9C417B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9" name="Grafik 1" descr="Logo_SWE_Umwelt.jpg"/>
          <p:cNvPicPr/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323528" y="6309320"/>
            <a:ext cx="1981200" cy="445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dorstenerzeitung.de/storage/pic/mdhl/artikelbilder/lokales/dz-hz/dorsten/dnlo/2664336_1_0826dn-altpapier.jpg?version=138724111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ffbohne.de/wp-content/uploads/2012/08/DSC00560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3C66A-A5DE-450B-9FDD-4F66C791941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619672" y="1340768"/>
            <a:ext cx="5760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 Narrow" panose="020B0606020202030204" pitchFamily="34" charset="0"/>
              </a:rPr>
              <a:t>Dipl.-Chem.</a:t>
            </a:r>
          </a:p>
          <a:p>
            <a:r>
              <a:rPr lang="de-DE" sz="2000" b="1" dirty="0" smtClean="0">
                <a:latin typeface="Arial Narrow" panose="020B0606020202030204" pitchFamily="34" charset="0"/>
              </a:rPr>
              <a:t>Thomas Bertram</a:t>
            </a:r>
          </a:p>
          <a:p>
            <a:endParaRPr lang="de-DE" sz="2000" b="1" dirty="0">
              <a:latin typeface="Arial Narrow" panose="020B0606020202030204" pitchFamily="34" charset="0"/>
            </a:endParaRPr>
          </a:p>
          <a:p>
            <a:r>
              <a:rPr lang="de-DE" sz="2000" b="1" dirty="0" smtClean="0">
                <a:latin typeface="Arial Narrow" panose="020B0606020202030204" pitchFamily="34" charset="0"/>
              </a:rPr>
              <a:t>Stadtwerke Erfurt</a:t>
            </a:r>
          </a:p>
          <a:p>
            <a:r>
              <a:rPr lang="de-DE" sz="2000" b="1" dirty="0" smtClean="0">
                <a:latin typeface="Arial Narrow" panose="020B0606020202030204" pitchFamily="34" charset="0"/>
              </a:rPr>
              <a:t>SWE </a:t>
            </a:r>
            <a:r>
              <a:rPr lang="de-DE" sz="2000" b="1" dirty="0" err="1" smtClean="0">
                <a:latin typeface="Arial Narrow" panose="020B0606020202030204" pitchFamily="34" charset="0"/>
              </a:rPr>
              <a:t>UmweltService</a:t>
            </a:r>
            <a:r>
              <a:rPr lang="de-DE" sz="2000" b="1" dirty="0" smtClean="0">
                <a:latin typeface="Arial Narrow" panose="020B0606020202030204" pitchFamily="34" charset="0"/>
              </a:rPr>
              <a:t> GmbH</a:t>
            </a:r>
          </a:p>
          <a:p>
            <a:endParaRPr lang="de-DE" sz="2000" b="1" dirty="0">
              <a:latin typeface="Arial Narrow" panose="020B0606020202030204" pitchFamily="34" charset="0"/>
            </a:endParaRPr>
          </a:p>
          <a:p>
            <a:r>
              <a:rPr lang="de-DE" sz="2000" b="1" dirty="0" smtClean="0">
                <a:latin typeface="Arial Narrow" panose="020B0606020202030204" pitchFamily="34" charset="0"/>
              </a:rPr>
              <a:t>Projektmanagement</a:t>
            </a:r>
          </a:p>
          <a:p>
            <a:r>
              <a:rPr lang="de-DE" sz="2000" dirty="0" smtClean="0">
                <a:latin typeface="Arial Narrow" panose="020B0606020202030204" pitchFamily="34" charset="0"/>
              </a:rPr>
              <a:t>E-Mail: thomas.bertram@stadtwerke-erfurt.de</a:t>
            </a:r>
            <a:endParaRPr lang="de-DE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5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28625" y="214313"/>
            <a:ext cx="76438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smtClean="0"/>
              <a:t>Abfallwirtschaft in Erfurt – Wege des Abfalls</a:t>
            </a:r>
            <a:endParaRPr lang="de-DE" altLang="de-DE" sz="2400" b="1" dirty="0"/>
          </a:p>
          <a:p>
            <a:pPr marL="285750" indent="-285750" eaLnBrk="1" hangingPunct="1"/>
            <a:r>
              <a:rPr lang="de-DE" altLang="de-DE" sz="2000" u="sng" dirty="0" smtClean="0">
                <a:solidFill>
                  <a:srgbClr val="FFC000"/>
                </a:solidFill>
              </a:rPr>
              <a:t>Verpackungen </a:t>
            </a:r>
          </a:p>
          <a:p>
            <a:pPr marL="285750" indent="-285750" eaLnBrk="1" hangingPunct="1"/>
            <a:r>
              <a:rPr lang="de-DE" altLang="de-DE" sz="2000" dirty="0" smtClean="0"/>
              <a:t>Einsammlung durch SWE </a:t>
            </a:r>
          </a:p>
          <a:p>
            <a:pPr marL="285750" indent="-285750" eaLnBrk="1" hangingPunct="1"/>
            <a:r>
              <a:rPr lang="de-DE" altLang="de-DE" sz="2000" dirty="0" smtClean="0"/>
              <a:t>-&gt; Transport zum Umschlagplatz </a:t>
            </a:r>
            <a:r>
              <a:rPr lang="de-DE" altLang="de-DE" sz="2000" dirty="0" err="1" smtClean="0"/>
              <a:t>Apoldaer</a:t>
            </a:r>
            <a:r>
              <a:rPr lang="de-DE" altLang="de-DE" sz="2000" dirty="0" smtClean="0"/>
              <a:t> Straße </a:t>
            </a:r>
          </a:p>
          <a:p>
            <a:pPr marL="285750" indent="-285750" eaLnBrk="1" hangingPunct="1"/>
            <a:r>
              <a:rPr lang="de-DE" altLang="de-DE" sz="2000" dirty="0" smtClean="0"/>
              <a:t>-&gt; Abholung durch Spediteur eines dualen Systems </a:t>
            </a:r>
          </a:p>
          <a:p>
            <a:pPr marL="285750" indent="-285750" eaLnBrk="1" hangingPunct="1"/>
            <a:r>
              <a:rPr lang="de-DE" altLang="de-DE" sz="2000" dirty="0" smtClean="0"/>
              <a:t>-&gt; Transport zu einer Sortieranlage (z. B. ALBA Leipzig)  </a:t>
            </a:r>
          </a:p>
          <a:p>
            <a:pPr marL="285750" indent="-285750" eaLnBrk="1" hangingPunct="1"/>
            <a:r>
              <a:rPr lang="de-DE" altLang="de-DE" sz="2000" dirty="0" smtClean="0"/>
              <a:t>-&gt; Verwertung der sortierten Fraktionen durch Recyclingbetriebe</a:t>
            </a:r>
          </a:p>
          <a:p>
            <a:pPr eaLnBrk="1" hangingPunct="1"/>
            <a:endParaRPr lang="de-DE" alt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9154" name="Picture 2" descr="http://www.google.de/url?source=imgres&amp;ct=tbn&amp;q=http://www.bwb-law.de/wp-content/uploads/2014/09/xUnbenannt-108.jpg.pagespeed.ic.spXkd5N710.jpg&amp;sa=X&amp;ei=JctIVY6OE9bratHFgXA&amp;ved=0CAUQ8wc4Rw&amp;usg=AFQjCNGxp7DOhb_mswLPbwIdWTOGVW1U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520280" cy="1125032"/>
          </a:xfrm>
          <a:prstGeom prst="rect">
            <a:avLst/>
          </a:prstGeom>
          <a:noFill/>
        </p:spPr>
      </p:pic>
      <p:pic>
        <p:nvPicPr>
          <p:cNvPr id="49156" name="Picture 4" descr="http://www.umweltbundesamt.de/sites/default/files/medien/bilder/Abfall_Gelber_Sack_Zauberhut_Fotolia_896280_Subscription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780308" cy="2086732"/>
          </a:xfrm>
          <a:prstGeom prst="rect">
            <a:avLst/>
          </a:prstGeom>
          <a:noFill/>
        </p:spPr>
      </p:pic>
      <p:pic>
        <p:nvPicPr>
          <p:cNvPr id="49158" name="Picture 6" descr="http://www.fnweb.de/polopoly_fs/1.1019698.1367601249!/image/image.jpg_gen/derivatives/galerie_940q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933056"/>
            <a:ext cx="3240360" cy="2137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45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28625" y="214313"/>
            <a:ext cx="764381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smtClean="0"/>
              <a:t>Abfallwirtschaft in Erfurt – Wege des Abfalls</a:t>
            </a:r>
            <a:endParaRPr lang="de-DE" altLang="de-DE" sz="2400" b="1" dirty="0"/>
          </a:p>
          <a:p>
            <a:pPr marL="285750" indent="-285750" eaLnBrk="1" hangingPunct="1"/>
            <a:r>
              <a:rPr lang="de-DE" altLang="de-DE" sz="2000" u="sng" dirty="0" smtClean="0">
                <a:solidFill>
                  <a:schemeClr val="accent2"/>
                </a:solidFill>
              </a:rPr>
              <a:t>Papier / Pappe </a:t>
            </a:r>
          </a:p>
          <a:p>
            <a:pPr marL="285750" indent="-285750" eaLnBrk="1" hangingPunct="1"/>
            <a:r>
              <a:rPr lang="de-DE" altLang="de-DE" sz="2000" dirty="0" smtClean="0"/>
              <a:t>Einsammlung durch SWE </a:t>
            </a:r>
          </a:p>
          <a:p>
            <a:pPr marL="285750" indent="-285750" eaLnBrk="1" hangingPunct="1"/>
            <a:r>
              <a:rPr lang="de-DE" altLang="de-DE" sz="2000" dirty="0" smtClean="0"/>
              <a:t>-&gt; Transport zur Sortieranlage der Fa. </a:t>
            </a:r>
            <a:r>
              <a:rPr lang="de-DE" sz="2000" dirty="0"/>
              <a:t>Ludwig </a:t>
            </a:r>
            <a:r>
              <a:rPr lang="de-DE" sz="2000" dirty="0" err="1" smtClean="0"/>
              <a:t>Melosch</a:t>
            </a:r>
            <a:r>
              <a:rPr lang="de-DE" sz="2000" dirty="0" smtClean="0"/>
              <a:t> KG (Erfurter Kreuz)</a:t>
            </a:r>
            <a:r>
              <a:rPr lang="de-DE" altLang="de-DE" sz="2000" dirty="0" smtClean="0"/>
              <a:t> </a:t>
            </a:r>
            <a:endParaRPr lang="de-DE" altLang="de-DE" sz="2000" dirty="0" smtClean="0"/>
          </a:p>
          <a:p>
            <a:pPr marL="285750" indent="-285750" eaLnBrk="1" hangingPunct="1"/>
            <a:r>
              <a:rPr lang="de-DE" altLang="de-DE" sz="2000" dirty="0" smtClean="0"/>
              <a:t>-&gt; Verwertung der sortierten Fraktionen in Papierfabriken (z. B. Jass, Rudolstadt)</a:t>
            </a:r>
          </a:p>
        </p:txBody>
      </p:sp>
      <p:sp>
        <p:nvSpPr>
          <p:cNvPr id="2" name="Rechteck 1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8130" name="Picture 2" descr="Mit Altpapier lassen sich wieder gute Geschäfte machen.">
            <a:hlinkClick r:id="rId2" tooltip="Mit Altpapier lassen sich wieder gute Geschäfte machen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</p:spPr>
      </p:pic>
      <p:pic>
        <p:nvPicPr>
          <p:cNvPr id="48132" name="Picture 4" descr="Mit Altpapier lassen sich wieder gute Geschäfte machen.">
            <a:hlinkClick r:id="rId2" tooltip="Mit Altpapier lassen sich wieder gute Geschäfte machen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</p:spPr>
      </p:pic>
      <p:pic>
        <p:nvPicPr>
          <p:cNvPr id="48134" name="Picture 6" descr="http://www.dorstenerzeitung.de/storage/pic/mdhl/artikelbilder/lokales/dz-hz/dorsten/dnlo/2664336_1_0826dn-altpapier.jpg?version=1387241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4102452" cy="2736304"/>
          </a:xfrm>
          <a:prstGeom prst="rect">
            <a:avLst/>
          </a:prstGeom>
          <a:noFill/>
        </p:spPr>
      </p:pic>
      <p:pic>
        <p:nvPicPr>
          <p:cNvPr id="48136" name="Picture 8" descr="http://trenntmagazin.de/wp-content/uploads/2013/02/proj_altpapier_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3672408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45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28625" y="214313"/>
            <a:ext cx="76438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smtClean="0"/>
              <a:t>Abfallwirtschaft in Erfurt – Wege des Abfalls</a:t>
            </a:r>
            <a:endParaRPr lang="de-DE" altLang="de-DE" sz="2400" b="1" dirty="0"/>
          </a:p>
          <a:p>
            <a:pPr marL="285750" indent="-285750" eaLnBrk="1" hangingPunct="1"/>
            <a:r>
              <a:rPr lang="de-DE" altLang="de-DE" sz="2000" u="sng" dirty="0" smtClean="0">
                <a:solidFill>
                  <a:srgbClr val="00B050"/>
                </a:solidFill>
              </a:rPr>
              <a:t>Glas </a:t>
            </a:r>
          </a:p>
          <a:p>
            <a:pPr marL="285750" indent="-285750" eaLnBrk="1" hangingPunct="1"/>
            <a:r>
              <a:rPr lang="de-DE" altLang="de-DE" sz="2000" dirty="0" smtClean="0"/>
              <a:t>Einsammlung durch SWE </a:t>
            </a:r>
          </a:p>
          <a:p>
            <a:pPr marL="285750" indent="-285750" eaLnBrk="1" hangingPunct="1"/>
            <a:r>
              <a:rPr lang="de-DE" altLang="de-DE" sz="2000" dirty="0" smtClean="0"/>
              <a:t>-&gt; Transport zum Umschlagplatz </a:t>
            </a:r>
            <a:r>
              <a:rPr lang="de-DE" altLang="de-DE" sz="2000" dirty="0" err="1" smtClean="0"/>
              <a:t>Apoldaer</a:t>
            </a:r>
            <a:r>
              <a:rPr lang="de-DE" altLang="de-DE" sz="2000" dirty="0" smtClean="0"/>
              <a:t> Straße </a:t>
            </a:r>
          </a:p>
          <a:p>
            <a:pPr marL="285750" indent="-285750" eaLnBrk="1" hangingPunct="1"/>
            <a:r>
              <a:rPr lang="de-DE" altLang="de-DE" sz="2000" dirty="0" smtClean="0"/>
              <a:t>-&gt; Abholung durch Spediteur eines dualen Systems </a:t>
            </a:r>
          </a:p>
          <a:p>
            <a:pPr marL="285750" indent="-285750" eaLnBrk="1" hangingPunct="1"/>
            <a:r>
              <a:rPr lang="de-DE" altLang="de-DE" sz="2000" dirty="0" smtClean="0"/>
              <a:t>-&gt; Transport zu einer Glasfabrik (z. B. Thür. Behälterglas </a:t>
            </a:r>
            <a:r>
              <a:rPr lang="de-DE" altLang="de-DE" sz="2000" dirty="0" err="1" smtClean="0"/>
              <a:t>Schleusingen</a:t>
            </a:r>
            <a:r>
              <a:rPr lang="de-DE" altLang="de-DE" sz="2000" dirty="0" smtClean="0"/>
              <a:t>)  </a:t>
            </a:r>
          </a:p>
          <a:p>
            <a:pPr marL="285750" indent="-285750" eaLnBrk="1" hangingPunct="1"/>
            <a:endParaRPr lang="de-DE" altLang="de-DE" sz="2000" dirty="0" smtClean="0"/>
          </a:p>
          <a:p>
            <a:pPr marL="285750" indent="-285750" eaLnBrk="1" hangingPunct="1"/>
            <a:endParaRPr lang="de-DE" altLang="de-DE" sz="2000" dirty="0" smtClean="0"/>
          </a:p>
          <a:p>
            <a:pPr marL="285750" indent="-285750" eaLnBrk="1" hangingPunct="1"/>
            <a:r>
              <a:rPr lang="de-DE" altLang="de-DE" sz="2000" dirty="0" smtClean="0"/>
              <a:t>Bild Glaslager </a:t>
            </a:r>
            <a:r>
              <a:rPr lang="de-DE" altLang="de-DE" sz="2000" dirty="0" err="1" smtClean="0"/>
              <a:t>Apoldaer</a:t>
            </a:r>
            <a:r>
              <a:rPr lang="de-DE" altLang="de-DE" sz="2000" dirty="0" smtClean="0"/>
              <a:t> Str,</a:t>
            </a:r>
          </a:p>
          <a:p>
            <a:pPr eaLnBrk="1" hangingPunct="1"/>
            <a:endParaRPr lang="de-DE" alt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6766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3384426" cy="120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20150508_135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212976"/>
            <a:ext cx="5084057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5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28625" y="214313"/>
            <a:ext cx="764381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smtClean="0"/>
              <a:t>Abfallwirtschaft in Erfurt – Wege des Abfalls</a:t>
            </a:r>
            <a:endParaRPr lang="de-DE" altLang="de-DE" sz="2400" b="1" dirty="0"/>
          </a:p>
          <a:p>
            <a:pPr marL="285750" indent="-285750" eaLnBrk="1" hangingPunct="1"/>
            <a:r>
              <a:rPr lang="de-DE" altLang="de-DE" sz="2000" u="sng" dirty="0" smtClean="0">
                <a:solidFill>
                  <a:srgbClr val="CC6600"/>
                </a:solidFill>
              </a:rPr>
              <a:t>Bioabfall</a:t>
            </a:r>
            <a:r>
              <a:rPr lang="de-DE" altLang="de-DE" sz="2000" u="sng" dirty="0" smtClean="0">
                <a:solidFill>
                  <a:srgbClr val="FFC000"/>
                </a:solidFill>
              </a:rPr>
              <a:t> </a:t>
            </a:r>
          </a:p>
          <a:p>
            <a:pPr marL="285750" indent="-285750" eaLnBrk="1" hangingPunct="1"/>
            <a:r>
              <a:rPr lang="de-DE" altLang="de-DE" sz="2000" dirty="0" smtClean="0"/>
              <a:t>Einsammlung durch SWE </a:t>
            </a:r>
          </a:p>
          <a:p>
            <a:pPr marL="285750" indent="-285750" eaLnBrk="1" hangingPunct="1"/>
            <a:r>
              <a:rPr lang="de-DE" altLang="de-DE" sz="2000" dirty="0" smtClean="0"/>
              <a:t>-&gt; Transport zur Trockenfermentationsanlage der SWE auf dem Gelände der Deponie Erfurt-Schwerborn</a:t>
            </a:r>
          </a:p>
          <a:p>
            <a:pPr marL="285750" indent="-285750" eaLnBrk="1" hangingPunct="1"/>
            <a:r>
              <a:rPr lang="de-DE" altLang="de-DE" sz="2000" dirty="0" smtClean="0"/>
              <a:t>-&gt; Biogaserzeugung -&gt; Strom / Wärme</a:t>
            </a:r>
          </a:p>
          <a:p>
            <a:pPr marL="285750" indent="-285750" eaLnBrk="1" hangingPunct="1"/>
            <a:r>
              <a:rPr lang="de-DE" altLang="de-DE" sz="2000" dirty="0" smtClean="0"/>
              <a:t>-&gt; Kompostierung  </a:t>
            </a:r>
          </a:p>
          <a:p>
            <a:pPr marL="285750" indent="-285750" eaLnBrk="1" hangingPunct="1"/>
            <a:r>
              <a:rPr lang="de-DE" altLang="de-DE" sz="2000" dirty="0" smtClean="0"/>
              <a:t>-&gt; Verwertung des Biokompostes als Dünger in der Landwirtschaft</a:t>
            </a:r>
          </a:p>
          <a:p>
            <a:pPr eaLnBrk="1" hangingPunct="1"/>
            <a:endParaRPr lang="de-DE" alt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Picture 6" descr="https://www.stadtwerke-erfurt.de/pb/site/swegruppe/get/19658/kompost1qu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95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rofa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5243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45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3C66A-A5DE-450B-9FDD-4F66C791941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58529" y="219076"/>
            <a:ext cx="4968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smtClean="0"/>
              <a:t>Deponie Erfurt -Schwerborn</a:t>
            </a:r>
            <a:endParaRPr lang="de-DE" altLang="de-DE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251520" y="24208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800" b="1" dirty="0" smtClean="0"/>
              <a:t>Gesamtstandort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Waage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Wertstoffhof, </a:t>
            </a:r>
            <a:r>
              <a:rPr lang="de-DE" sz="1600" dirty="0" err="1"/>
              <a:t>Kleinanliefererplatz</a:t>
            </a:r>
            <a:r>
              <a:rPr lang="de-DE" sz="1600" dirty="0"/>
              <a:t>, Sonderabfallannahmestelle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Deponie / Deponiegasverstromungsanlage</a:t>
            </a: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Bauschuttrecyclinganlage</a:t>
            </a:r>
            <a:r>
              <a:rPr lang="de-DE" sz="1600" dirty="0"/>
              <a:t>, Baustellenabfallsortieranlage, </a:t>
            </a:r>
            <a:r>
              <a:rPr lang="de-DE" sz="1600" dirty="0" smtClean="0"/>
              <a:t>Altholzaufbereitungsanlage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Wertstoffaufbereitungs- und Sortieranlage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Kompostierungsanlage</a:t>
            </a:r>
            <a:r>
              <a:rPr lang="de-DE" sz="1600" dirty="0"/>
              <a:t>, Bodenbörse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/>
              <a:t>Trockenfermentationsanlage </a:t>
            </a:r>
            <a:r>
              <a:rPr lang="de-DE" sz="1600" dirty="0"/>
              <a:t>für </a:t>
            </a:r>
            <a:r>
              <a:rPr lang="de-DE" sz="1600" dirty="0" smtClean="0"/>
              <a:t>Bioabfälle</a:t>
            </a:r>
            <a:endParaRPr lang="de-DE" dirty="0"/>
          </a:p>
        </p:txBody>
      </p:sp>
      <p:pic>
        <p:nvPicPr>
          <p:cNvPr id="14338" name="Picture 2" descr="https://www.stadtwerke-erfurt.de/pb/site/swegruppe/get/17922/Deponieeingangc1qu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95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pbo.de/typo3temp/pics/5e2fafbc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200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8" descr="Ablagefläche"/>
          <p:cNvSpPr>
            <a:spLocks noChangeArrowheads="1"/>
          </p:cNvSpPr>
          <p:nvPr/>
        </p:nvSpPr>
        <p:spPr bwMode="auto">
          <a:xfrm>
            <a:off x="5004048" y="3429000"/>
            <a:ext cx="3816424" cy="2016224"/>
          </a:xfrm>
          <a:prstGeom prst="roundRect">
            <a:avLst>
              <a:gd name="adj" fmla="val 63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994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28625" y="214313"/>
            <a:ext cx="764381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smtClean="0"/>
              <a:t>Abfallwirtschaft in Erfurt – Wege des Abfalls</a:t>
            </a:r>
            <a:endParaRPr lang="de-DE" altLang="de-DE" sz="2400" b="1" dirty="0"/>
          </a:p>
          <a:p>
            <a:pPr marL="285750" indent="-285750" eaLnBrk="1" hangingPunct="1"/>
            <a:r>
              <a:rPr lang="de-DE" altLang="de-DE" sz="2000" u="sng" dirty="0" smtClean="0"/>
              <a:t>Restabfall / Sperrmüll </a:t>
            </a:r>
          </a:p>
          <a:p>
            <a:pPr marL="285750" indent="-285750" eaLnBrk="1" hangingPunct="1"/>
            <a:r>
              <a:rPr lang="de-DE" altLang="de-DE" sz="2000" dirty="0" smtClean="0"/>
              <a:t>Einsammlung durch SWE </a:t>
            </a:r>
          </a:p>
          <a:p>
            <a:pPr marL="285750" indent="-285750" eaLnBrk="1" hangingPunct="1"/>
            <a:r>
              <a:rPr lang="de-DE" altLang="de-DE" sz="2000" dirty="0" smtClean="0"/>
              <a:t>-&gt; Transport zur Restabfallbehandlungsanlage (RABA) Erfurt-Ost der SWE</a:t>
            </a:r>
          </a:p>
          <a:p>
            <a:pPr marL="285750" indent="-285750" eaLnBrk="1" hangingPunct="1"/>
            <a:r>
              <a:rPr lang="de-DE" altLang="de-DE" sz="2000" dirty="0" smtClean="0"/>
              <a:t>-&gt; Erzeugung von Strom, </a:t>
            </a:r>
            <a:r>
              <a:rPr lang="de-DE" altLang="de-DE" sz="2000" dirty="0"/>
              <a:t>Fernwärme, Biogas </a:t>
            </a:r>
            <a:r>
              <a:rPr lang="de-DE" altLang="de-DE" sz="2000" dirty="0" smtClean="0"/>
              <a:t>und Wiedergewinnung von Metallen</a:t>
            </a:r>
          </a:p>
        </p:txBody>
      </p:sp>
      <p:sp>
        <p:nvSpPr>
          <p:cNvPr id="2" name="Rechteck 1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Picture 3" descr="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392290" cy="2921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45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64AF9-9632-44F1-BAB8-B7281CA928E9}" type="slidenum">
              <a:rPr lang="de-DE"/>
              <a:pPr/>
              <a:t>17</a:t>
            </a:fld>
            <a:endParaRPr lang="de-DE"/>
          </a:p>
        </p:txBody>
      </p:sp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5146675" algn="l"/>
              </a:tabLst>
            </a:pPr>
            <a:r>
              <a:rPr lang="de-DE" sz="1800" b="1" dirty="0" smtClean="0"/>
              <a:t>RABA Erfurt-Ost  -  Mengenstrom</a:t>
            </a:r>
            <a:endParaRPr lang="de-DE" sz="1600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4572000" y="1700808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1763688" y="1700808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>
            <a:stCxn id="36" idx="2"/>
          </p:cNvCxnSpPr>
          <p:nvPr/>
        </p:nvCxnSpPr>
        <p:spPr bwMode="auto">
          <a:xfrm flipH="1">
            <a:off x="3360784" y="2975466"/>
            <a:ext cx="1208513" cy="473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1763688" y="2564904"/>
            <a:ext cx="1224136" cy="883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hteck 16"/>
          <p:cNvSpPr/>
          <p:nvPr/>
        </p:nvSpPr>
        <p:spPr>
          <a:xfrm>
            <a:off x="1547664" y="76470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de-DE" sz="1600" b="1" dirty="0" smtClean="0">
                <a:solidFill>
                  <a:srgbClr val="000000"/>
                </a:solidFill>
              </a:rPr>
              <a:t>Inputmenge kommunaler Abfall Stadt Erfurt 45.000 Mg/a</a:t>
            </a:r>
          </a:p>
        </p:txBody>
      </p:sp>
      <p:sp>
        <p:nvSpPr>
          <p:cNvPr id="18" name="Rechteck 17"/>
          <p:cNvSpPr/>
          <p:nvPr/>
        </p:nvSpPr>
        <p:spPr>
          <a:xfrm>
            <a:off x="1187624" y="1124744"/>
            <a:ext cx="770485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600" b="1" dirty="0" smtClean="0">
                <a:solidFill>
                  <a:srgbClr val="000000"/>
                </a:solidFill>
              </a:rPr>
              <a:t>Restabfall		Sperrmüll	</a:t>
            </a:r>
          </a:p>
          <a:p>
            <a:pPr lvl="0">
              <a:spcBef>
                <a:spcPct val="20000"/>
              </a:spcBef>
            </a:pPr>
            <a:r>
              <a:rPr lang="de-DE" sz="1600" dirty="0" smtClean="0">
                <a:solidFill>
                  <a:srgbClr val="000000"/>
                </a:solidFill>
              </a:rPr>
              <a:t>35.000 Mg/a		10.000 Mg/a		</a:t>
            </a:r>
          </a:p>
        </p:txBody>
      </p:sp>
      <p:sp>
        <p:nvSpPr>
          <p:cNvPr id="20" name="Rechteck 19"/>
          <p:cNvSpPr/>
          <p:nvPr/>
        </p:nvSpPr>
        <p:spPr>
          <a:xfrm>
            <a:off x="1187624" y="2204864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de-DE" sz="1600" b="1" dirty="0" smtClean="0">
                <a:solidFill>
                  <a:srgbClr val="000000"/>
                </a:solidFill>
              </a:rPr>
              <a:t>Zerkleinern</a:t>
            </a:r>
          </a:p>
        </p:txBody>
      </p:sp>
      <p:sp>
        <p:nvSpPr>
          <p:cNvPr id="25" name="Rechteck 24"/>
          <p:cNvSpPr/>
          <p:nvPr/>
        </p:nvSpPr>
        <p:spPr>
          <a:xfrm>
            <a:off x="7171209" y="3549886"/>
            <a:ext cx="1279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chemeClr val="accent1">
                    <a:lumMod val="50000"/>
                  </a:schemeClr>
                </a:solidFill>
              </a:rPr>
              <a:t>Strom /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chemeClr val="accent1">
                    <a:lumMod val="50000"/>
                  </a:schemeClr>
                </a:solidFill>
              </a:rPr>
              <a:t>Fernwärme</a:t>
            </a:r>
          </a:p>
        </p:txBody>
      </p:sp>
      <p:sp>
        <p:nvSpPr>
          <p:cNvPr id="28" name="Rechteck 27"/>
          <p:cNvSpPr/>
          <p:nvPr/>
        </p:nvSpPr>
        <p:spPr>
          <a:xfrm>
            <a:off x="2557831" y="4485570"/>
            <a:ext cx="1178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Schlacke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10.000 Mg/a</a:t>
            </a:r>
          </a:p>
        </p:txBody>
      </p:sp>
      <p:sp>
        <p:nvSpPr>
          <p:cNvPr id="30" name="Rechteck 29"/>
          <p:cNvSpPr/>
          <p:nvPr/>
        </p:nvSpPr>
        <p:spPr>
          <a:xfrm>
            <a:off x="7271396" y="4597102"/>
            <a:ext cx="10791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chemeClr val="accent1">
                    <a:lumMod val="50000"/>
                  </a:schemeClr>
                </a:solidFill>
              </a:rPr>
              <a:t>Metalle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1.500 Mg/a</a:t>
            </a:r>
          </a:p>
        </p:txBody>
      </p:sp>
      <p:sp>
        <p:nvSpPr>
          <p:cNvPr id="36" name="Rechteck 35"/>
          <p:cNvSpPr/>
          <p:nvPr/>
        </p:nvSpPr>
        <p:spPr>
          <a:xfrm>
            <a:off x="3923928" y="2636912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rgbClr val="000000"/>
                </a:solidFill>
              </a:rPr>
              <a:t>Zerkleinern</a:t>
            </a:r>
          </a:p>
        </p:txBody>
      </p:sp>
      <p:cxnSp>
        <p:nvCxnSpPr>
          <p:cNvPr id="29" name="Gerade Verbindung mit Pfeil 28"/>
          <p:cNvCxnSpPr/>
          <p:nvPr/>
        </p:nvCxnSpPr>
        <p:spPr bwMode="auto">
          <a:xfrm flipV="1">
            <a:off x="3870947" y="4725144"/>
            <a:ext cx="3437357" cy="37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hteck 31"/>
          <p:cNvSpPr/>
          <p:nvPr/>
        </p:nvSpPr>
        <p:spPr>
          <a:xfrm>
            <a:off x="2496179" y="5386896"/>
            <a:ext cx="1301831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Verwertung</a:t>
            </a:r>
          </a:p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de-DE" sz="1600" dirty="0" smtClean="0">
                <a:solidFill>
                  <a:srgbClr val="000000"/>
                </a:solidFill>
              </a:rPr>
              <a:t>8.500 Mg/a</a:t>
            </a:r>
          </a:p>
        </p:txBody>
      </p:sp>
      <p:cxnSp>
        <p:nvCxnSpPr>
          <p:cNvPr id="40" name="Gerade Verbindung mit Pfeil 39"/>
          <p:cNvCxnSpPr>
            <a:stCxn id="38" idx="2"/>
            <a:endCxn id="28" idx="0"/>
          </p:cNvCxnSpPr>
          <p:nvPr/>
        </p:nvCxnSpPr>
        <p:spPr bwMode="auto">
          <a:xfrm>
            <a:off x="3147095" y="4138242"/>
            <a:ext cx="0" cy="347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5148064" y="2060848"/>
            <a:ext cx="180020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hteck 38"/>
          <p:cNvSpPr/>
          <p:nvPr/>
        </p:nvSpPr>
        <p:spPr>
          <a:xfrm>
            <a:off x="6588224" y="1412776"/>
            <a:ext cx="2284600" cy="1064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</a:pPr>
            <a:r>
              <a:rPr lang="de-DE" sz="1600" b="1" dirty="0" smtClean="0">
                <a:solidFill>
                  <a:schemeClr val="accent1">
                    <a:lumMod val="50000"/>
                  </a:schemeClr>
                </a:solidFill>
              </a:rPr>
              <a:t>Altholz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(zur Verbrennung in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Biomasseheizkraftwerken)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4.500 Mg/a</a:t>
            </a:r>
          </a:p>
        </p:txBody>
      </p:sp>
      <p:sp>
        <p:nvSpPr>
          <p:cNvPr id="42" name="Rechteck 41"/>
          <p:cNvSpPr/>
          <p:nvPr/>
        </p:nvSpPr>
        <p:spPr>
          <a:xfrm>
            <a:off x="4098529" y="1916832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de-DE" sz="1600" b="1" dirty="0" smtClean="0">
                <a:solidFill>
                  <a:srgbClr val="000000"/>
                </a:solidFill>
              </a:rPr>
              <a:t>Sortieren</a:t>
            </a:r>
          </a:p>
        </p:txBody>
      </p:sp>
      <p:cxnSp>
        <p:nvCxnSpPr>
          <p:cNvPr id="48" name="Gerade Verbindung mit Pfeil 47"/>
          <p:cNvCxnSpPr/>
          <p:nvPr/>
        </p:nvCxnSpPr>
        <p:spPr bwMode="auto">
          <a:xfrm>
            <a:off x="4572000" y="227687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Gerade Verbindung mit Pfeil 53"/>
          <p:cNvCxnSpPr/>
          <p:nvPr/>
        </p:nvCxnSpPr>
        <p:spPr bwMode="auto">
          <a:xfrm flipV="1">
            <a:off x="5148064" y="1700808"/>
            <a:ext cx="144016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hteck 56"/>
          <p:cNvSpPr/>
          <p:nvPr/>
        </p:nvSpPr>
        <p:spPr>
          <a:xfrm>
            <a:off x="7265493" y="2564904"/>
            <a:ext cx="9300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chemeClr val="accent1">
                    <a:lumMod val="50000"/>
                  </a:schemeClr>
                </a:solidFill>
              </a:rPr>
              <a:t>Metall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500 Mg/a</a:t>
            </a:r>
          </a:p>
        </p:txBody>
      </p:sp>
      <p:sp>
        <p:nvSpPr>
          <p:cNvPr id="38" name="Rechteck 37"/>
          <p:cNvSpPr/>
          <p:nvPr/>
        </p:nvSpPr>
        <p:spPr>
          <a:xfrm>
            <a:off x="2423243" y="3584244"/>
            <a:ext cx="1447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/>
              <a:t>Verbrennung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40.000 Mg/a</a:t>
            </a:r>
          </a:p>
        </p:txBody>
      </p:sp>
      <p:cxnSp>
        <p:nvCxnSpPr>
          <p:cNvPr id="52" name="Gerade Verbindung mit Pfeil 51"/>
          <p:cNvCxnSpPr>
            <a:stCxn id="38" idx="3"/>
          </p:cNvCxnSpPr>
          <p:nvPr/>
        </p:nvCxnSpPr>
        <p:spPr bwMode="auto">
          <a:xfrm>
            <a:off x="3870947" y="3861243"/>
            <a:ext cx="30413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Gerade Verbindung mit Pfeil 46"/>
          <p:cNvCxnSpPr/>
          <p:nvPr/>
        </p:nvCxnSpPr>
        <p:spPr bwMode="auto">
          <a:xfrm>
            <a:off x="3147094" y="5009950"/>
            <a:ext cx="0" cy="347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64AF9-9632-44F1-BAB8-B7281CA928E9}" type="slidenum">
              <a:rPr lang="de-DE"/>
              <a:pPr/>
              <a:t>18</a:t>
            </a:fld>
            <a:endParaRPr lang="de-DE"/>
          </a:p>
        </p:txBody>
      </p:sp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477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5146675" algn="l"/>
              </a:tabLst>
            </a:pPr>
            <a:r>
              <a:rPr lang="de-DE" sz="1800" b="1" dirty="0" smtClean="0"/>
              <a:t>RABA Erfurt-Ost  -  Hausmüll / Sperrmüll – mechanische Behandlung</a:t>
            </a:r>
            <a:endParaRPr lang="de-DE" sz="16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1763688" y="1700808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1763688" y="2492896"/>
            <a:ext cx="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hteck 17"/>
          <p:cNvSpPr/>
          <p:nvPr/>
        </p:nvSpPr>
        <p:spPr>
          <a:xfrm>
            <a:off x="1115616" y="1340768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600" b="1" dirty="0" smtClean="0">
                <a:solidFill>
                  <a:srgbClr val="000000"/>
                </a:solidFill>
              </a:rPr>
              <a:t>Restabfall</a:t>
            </a:r>
          </a:p>
        </p:txBody>
      </p:sp>
      <p:sp>
        <p:nvSpPr>
          <p:cNvPr id="20" name="Rechteck 19"/>
          <p:cNvSpPr/>
          <p:nvPr/>
        </p:nvSpPr>
        <p:spPr>
          <a:xfrm>
            <a:off x="1187624" y="2204864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de-DE" sz="1600" b="1" dirty="0" smtClean="0">
                <a:solidFill>
                  <a:srgbClr val="000000"/>
                </a:solidFill>
              </a:rPr>
              <a:t>Zerkleinern</a:t>
            </a:r>
          </a:p>
        </p:txBody>
      </p:sp>
      <p:cxnSp>
        <p:nvCxnSpPr>
          <p:cNvPr id="27" name="Gerade Verbindung mit Pfeil 26"/>
          <p:cNvCxnSpPr/>
          <p:nvPr/>
        </p:nvCxnSpPr>
        <p:spPr bwMode="auto">
          <a:xfrm>
            <a:off x="1832993" y="3794604"/>
            <a:ext cx="216024" cy="451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hteck 31"/>
          <p:cNvSpPr/>
          <p:nvPr/>
        </p:nvSpPr>
        <p:spPr>
          <a:xfrm>
            <a:off x="1256624" y="3325752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Sortieren</a:t>
            </a:r>
          </a:p>
        </p:txBody>
      </p:sp>
      <p:cxnSp>
        <p:nvCxnSpPr>
          <p:cNvPr id="69" name="Gerade Verbindung mit Pfeil 68"/>
          <p:cNvCxnSpPr/>
          <p:nvPr/>
        </p:nvCxnSpPr>
        <p:spPr bwMode="auto">
          <a:xfrm flipH="1">
            <a:off x="827584" y="3495029"/>
            <a:ext cx="429040" cy="582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Picture 4" descr="D:\bilder\MBA\bilder\allgemein\P919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3168352" cy="2376264"/>
          </a:xfrm>
          <a:prstGeom prst="rect">
            <a:avLst/>
          </a:prstGeom>
          <a:noFill/>
        </p:spPr>
      </p:pic>
      <p:pic>
        <p:nvPicPr>
          <p:cNvPr id="47" name="Picture 4" descr="Greifersort_layo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952328" cy="2213086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</p:pic>
      <p:pic>
        <p:nvPicPr>
          <p:cNvPr id="22" name="Grafik 21" descr="DSC0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6547" y="3289462"/>
            <a:ext cx="3491880" cy="2618910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1417198" y="4376448"/>
            <a:ext cx="133562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Thermische</a:t>
            </a:r>
          </a:p>
          <a:p>
            <a:pPr lvl="0" algn="ctr">
              <a:spcBef>
                <a:spcPct val="20000"/>
              </a:spcBef>
              <a:spcAft>
                <a:spcPct val="2000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Verwertung</a:t>
            </a:r>
          </a:p>
        </p:txBody>
      </p:sp>
      <p:sp>
        <p:nvSpPr>
          <p:cNvPr id="25" name="Rechteck 24"/>
          <p:cNvSpPr/>
          <p:nvPr/>
        </p:nvSpPr>
        <p:spPr>
          <a:xfrm>
            <a:off x="50831" y="4208172"/>
            <a:ext cx="1197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ct val="2000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Wertstoffe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64AF9-9632-44F1-BAB8-B7281CA928E9}" type="slidenum">
              <a:rPr lang="de-DE"/>
              <a:pPr/>
              <a:t>19</a:t>
            </a:fld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260648"/>
            <a:ext cx="669674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5146675" algn="l"/>
              </a:tabLst>
            </a:pPr>
            <a:r>
              <a:rPr lang="de-DE" sz="1800" b="1" dirty="0" smtClean="0"/>
              <a:t>RABA Erfurt-Ost  -  thermische Behandlung</a:t>
            </a:r>
            <a:endParaRPr lang="de-DE" sz="1600" dirty="0"/>
          </a:p>
        </p:txBody>
      </p:sp>
      <p:pic>
        <p:nvPicPr>
          <p:cNvPr id="7" name="Grafik 6" descr="20141006_174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284984"/>
            <a:ext cx="5120568" cy="2880320"/>
          </a:xfrm>
          <a:prstGeom prst="rect">
            <a:avLst/>
          </a:prstGeom>
        </p:spPr>
      </p:pic>
      <p:pic>
        <p:nvPicPr>
          <p:cNvPr id="9" name="Picture 7" descr="Erfurt Schnittgraf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764704"/>
            <a:ext cx="6423025" cy="4140200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436096" y="4653136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5146675" algn="l"/>
              </a:tabLst>
            </a:pPr>
            <a:r>
              <a:rPr lang="de-DE" sz="1800" b="1" dirty="0" smtClean="0"/>
              <a:t>4 MW elektr. Leistung</a:t>
            </a:r>
          </a:p>
          <a:p>
            <a:pPr>
              <a:tabLst>
                <a:tab pos="5146675" algn="l"/>
              </a:tabLst>
            </a:pPr>
            <a:r>
              <a:rPr lang="de-DE" sz="1800" b="1" dirty="0" smtClean="0"/>
              <a:t>= Strom f. 10.000 Haushalte</a:t>
            </a:r>
          </a:p>
          <a:p>
            <a:pPr>
              <a:tabLst>
                <a:tab pos="5146675" algn="l"/>
              </a:tabLst>
            </a:pPr>
            <a:r>
              <a:rPr lang="de-DE" sz="1800" b="1" dirty="0" smtClean="0"/>
              <a:t>+ Fernwärme Malzwerke</a:t>
            </a:r>
            <a:endParaRPr lang="de-D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457200" y="765175"/>
            <a:ext cx="7186613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b="1" dirty="0" smtClean="0">
                <a:latin typeface="Arial Narrow" panose="020B0606020202030204" pitchFamily="34" charset="0"/>
              </a:rPr>
              <a:t>Europäische </a:t>
            </a:r>
            <a:r>
              <a:rPr lang="de-DE" altLang="de-DE" sz="1600" b="1" dirty="0">
                <a:latin typeface="Arial Narrow" panose="020B0606020202030204" pitchFamily="34" charset="0"/>
              </a:rPr>
              <a:t>Abfallrahmenrichtlinie</a:t>
            </a:r>
          </a:p>
          <a:p>
            <a:pPr eaLnBrk="1" hangingPunct="1"/>
            <a:r>
              <a:rPr lang="de-DE" altLang="de-DE" sz="1600" b="1" dirty="0" smtClean="0">
                <a:latin typeface="Arial Narrow" panose="020B0606020202030204" pitchFamily="34" charset="0"/>
              </a:rPr>
              <a:t>Kreislaufwirtschaftsgesetz</a:t>
            </a:r>
            <a:r>
              <a:rPr lang="de-DE" altLang="de-DE" sz="1600" dirty="0" smtClean="0">
                <a:latin typeface="Arial Narrow" panose="020B0606020202030204" pitchFamily="34" charset="0"/>
              </a:rPr>
              <a:t> </a:t>
            </a:r>
            <a:r>
              <a:rPr lang="de-DE" altLang="de-DE" sz="1600" dirty="0">
                <a:latin typeface="Arial Narrow" panose="020B0606020202030204" pitchFamily="34" charset="0"/>
              </a:rPr>
              <a:t>(v. 01.06.2012)</a:t>
            </a:r>
          </a:p>
          <a:p>
            <a:pPr eaLnBrk="1" hangingPunct="1"/>
            <a:r>
              <a:rPr lang="de-DE" altLang="de-DE" sz="1600" b="1" dirty="0" smtClean="0">
                <a:latin typeface="Arial Narrow" panose="020B0606020202030204" pitchFamily="34" charset="0"/>
              </a:rPr>
              <a:t>Ziel:</a:t>
            </a:r>
            <a:endParaRPr lang="de-DE" altLang="de-DE" sz="1600" b="1" dirty="0">
              <a:latin typeface="Arial Narrow" panose="020B0606020202030204" pitchFamily="34" charset="0"/>
            </a:endParaRPr>
          </a:p>
          <a:p>
            <a:pPr eaLnBrk="1" hangingPunct="1">
              <a:buFontTx/>
              <a:buChar char="-"/>
            </a:pPr>
            <a:r>
              <a:rPr lang="de-DE" altLang="de-DE" sz="1600" dirty="0">
                <a:latin typeface="Arial Narrow" panose="020B0606020202030204" pitchFamily="34" charset="0"/>
              </a:rPr>
              <a:t> Schonung der natürlichen Ressourcen </a:t>
            </a:r>
          </a:p>
          <a:p>
            <a:pPr eaLnBrk="1" hangingPunct="1">
              <a:buFontTx/>
              <a:buChar char="-"/>
            </a:pPr>
            <a:r>
              <a:rPr lang="de-DE" altLang="de-DE" sz="1600" dirty="0">
                <a:latin typeface="Arial Narrow" panose="020B0606020202030204" pitchFamily="34" charset="0"/>
              </a:rPr>
              <a:t> Sicherung der umweltverträglichen Bewirtschaftung von Abfällen</a:t>
            </a:r>
          </a:p>
          <a:p>
            <a:pPr eaLnBrk="1" hangingPunct="1"/>
            <a:r>
              <a:rPr lang="de-DE" altLang="de-DE" sz="1600" b="1" dirty="0" smtClean="0">
                <a:latin typeface="Arial Narrow" panose="020B0606020202030204" pitchFamily="34" charset="0"/>
              </a:rPr>
              <a:t>Zweck:</a:t>
            </a:r>
            <a:endParaRPr lang="de-DE" altLang="de-DE" sz="1600" b="1" dirty="0">
              <a:latin typeface="Arial Narrow" panose="020B0606020202030204" pitchFamily="34" charset="0"/>
            </a:endParaRPr>
          </a:p>
          <a:p>
            <a:pPr eaLnBrk="1" hangingPunct="1">
              <a:buFontTx/>
              <a:buChar char="-"/>
            </a:pPr>
            <a:r>
              <a:rPr lang="de-DE" altLang="de-DE" sz="1600" dirty="0">
                <a:latin typeface="Arial Narrow" panose="020B0606020202030204" pitchFamily="34" charset="0"/>
              </a:rPr>
              <a:t> Vermeidung und Verwertung von Abfällen</a:t>
            </a:r>
          </a:p>
          <a:p>
            <a:pPr eaLnBrk="1" hangingPunct="1">
              <a:buFontTx/>
              <a:buChar char="-"/>
            </a:pPr>
            <a:r>
              <a:rPr lang="de-DE" altLang="de-DE" sz="1600" dirty="0">
                <a:latin typeface="Arial Narrow" panose="020B0606020202030204" pitchFamily="34" charset="0"/>
              </a:rPr>
              <a:t> Beseitigung nicht verwerteter Abfälle im Inland</a:t>
            </a:r>
          </a:p>
          <a:p>
            <a:pPr eaLnBrk="1" hangingPunct="1"/>
            <a:r>
              <a:rPr lang="de-DE" altLang="de-DE" sz="1800" b="1" dirty="0" smtClean="0">
                <a:latin typeface="Arial Narrow" panose="020B0606020202030204" pitchFamily="34" charset="0"/>
              </a:rPr>
              <a:t>Hierarchie:</a:t>
            </a:r>
          </a:p>
          <a:p>
            <a:pPr eaLnBrk="1" hangingPunct="1">
              <a:buFontTx/>
              <a:buChar char="-"/>
            </a:pPr>
            <a:r>
              <a:rPr lang="de-DE" altLang="de-DE" sz="1600" dirty="0" smtClean="0">
                <a:latin typeface="Arial Narrow" panose="020B0606020202030204" pitchFamily="34" charset="0"/>
              </a:rPr>
              <a:t>Vermeidung</a:t>
            </a:r>
          </a:p>
          <a:p>
            <a:pPr eaLnBrk="1" hangingPunct="1">
              <a:buFontTx/>
              <a:buChar char="-"/>
            </a:pPr>
            <a:r>
              <a:rPr lang="de-DE" altLang="de-DE" sz="1600" dirty="0" smtClean="0">
                <a:latin typeface="Arial Narrow" panose="020B0606020202030204" pitchFamily="34" charset="0"/>
              </a:rPr>
              <a:t>Vorbereitung zur Wiederverwendung</a:t>
            </a:r>
          </a:p>
          <a:p>
            <a:pPr eaLnBrk="1" hangingPunct="1">
              <a:buFontTx/>
              <a:buChar char="-"/>
            </a:pPr>
            <a:r>
              <a:rPr lang="de-DE" altLang="de-DE" sz="1600" dirty="0" smtClean="0">
                <a:latin typeface="Arial Narrow" panose="020B0606020202030204" pitchFamily="34" charset="0"/>
              </a:rPr>
              <a:t>Recycling</a:t>
            </a:r>
          </a:p>
          <a:p>
            <a:pPr eaLnBrk="1" hangingPunct="1">
              <a:buFontTx/>
              <a:buChar char="-"/>
            </a:pPr>
            <a:r>
              <a:rPr lang="de-DE" altLang="de-DE" sz="1600" dirty="0" smtClean="0">
                <a:latin typeface="Arial Narrow" panose="020B0606020202030204" pitchFamily="34" charset="0"/>
              </a:rPr>
              <a:t>Sonstige Verwertung (energetische Verwertung und Verfüllung)</a:t>
            </a:r>
          </a:p>
          <a:p>
            <a:pPr eaLnBrk="1" hangingPunct="1">
              <a:buFontTx/>
              <a:buChar char="-"/>
            </a:pPr>
            <a:r>
              <a:rPr lang="de-DE" altLang="de-DE" sz="1600" dirty="0" smtClean="0">
                <a:latin typeface="Arial Narrow" panose="020B0606020202030204" pitchFamily="34" charset="0"/>
              </a:rPr>
              <a:t>Beseitigung</a:t>
            </a:r>
            <a:endParaRPr lang="de-DE" altLang="de-DE" sz="1600" dirty="0"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49704" y="338172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de-DE" altLang="de-DE" sz="1600" b="1" dirty="0" smtClean="0"/>
              <a:t>Gesetzliche Grundlagen</a:t>
            </a:r>
            <a:endParaRPr lang="de-DE" altLang="de-DE" sz="1600" b="1" dirty="0"/>
          </a:p>
        </p:txBody>
      </p:sp>
      <p:sp>
        <p:nvSpPr>
          <p:cNvPr id="2" name="Rechteck 1"/>
          <p:cNvSpPr/>
          <p:nvPr/>
        </p:nvSpPr>
        <p:spPr>
          <a:xfrm>
            <a:off x="8532440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borema.ch/uploads/pics/05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9532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stadtwerke-erfurt.de/pb/site/swegruppe/get/19658/kompost1qu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64904"/>
            <a:ext cx="495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5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259051"/>
            <a:ext cx="84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Kunststoffproduktion und Erdölverbrauch</a:t>
            </a:r>
            <a:endParaRPr lang="de-DE" altLang="de-DE" sz="2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5184576" cy="53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259051"/>
            <a:ext cx="84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Kunststoffabfall</a:t>
            </a:r>
            <a:endParaRPr lang="de-DE" altLang="de-DE" sz="2000" b="1" dirty="0"/>
          </a:p>
        </p:txBody>
      </p:sp>
      <p:sp>
        <p:nvSpPr>
          <p:cNvPr id="3" name="Rechteck 2"/>
          <p:cNvSpPr/>
          <p:nvPr/>
        </p:nvSpPr>
        <p:spPr>
          <a:xfrm>
            <a:off x="371544" y="980728"/>
            <a:ext cx="8376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Kunststoffverpackungen </a:t>
            </a:r>
            <a:r>
              <a:rPr lang="de-DE" dirty="0"/>
              <a:t>nehmen auf lange Sicht zu. </a:t>
            </a:r>
            <a:r>
              <a:rPr lang="de-DE" dirty="0">
                <a:solidFill>
                  <a:srgbClr val="FF0000"/>
                </a:solidFill>
              </a:rPr>
              <a:t>Im Vergleich zum Bezugsjahr 1995 hat der Verbrauch von Kunststoffverpackungen um 1,68 Mio. Tonnen zugenommen und sich damit verdoppelt (+108 %). </a:t>
            </a:r>
            <a:r>
              <a:rPr lang="de-DE" dirty="0"/>
              <a:t>Die wichtigsten Ursachen für die langfristige Zunahme des Verbrauchs von Kunststoffverpackungen sind: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Auf lange Sicht steigender Verbrauch von Kunststoffflaschen (v.a. Getränke</a:t>
            </a:r>
            <a:r>
              <a:rPr lang="de-DE" dirty="0" smtClean="0"/>
              <a:t>)</a:t>
            </a:r>
          </a:p>
          <a:p>
            <a:r>
              <a:rPr lang="de-DE" dirty="0"/>
              <a:t>► Steigender Verbrauch von Kunststoff-Kleinverpackungen (z.B. Kunststoffbecher für Babynahrung).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Steigender Verbrauch von Kunststoffdosen (z.B. Würstchenkonserven, Streichwurst).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Der Verbrauch von </a:t>
            </a:r>
            <a:r>
              <a:rPr lang="de-DE" dirty="0" err="1"/>
              <a:t>Blisterverpackungen</a:t>
            </a:r>
            <a:r>
              <a:rPr lang="de-DE" dirty="0"/>
              <a:t> steigt wieder kontinuierlich an (z.B. Lampen, Spielwaren, Haushaltswaren).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Zunehmender Einsatz von Kunststoffverschlüssen.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Trend zu aufwändigeren Kunststoffverschlüssen.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Trend zu vorverpackter Thekenware i.d.R. in Dickfolien (Cabrio-Theke) statt Bedienungsware in Dünnfolien (z.B. Frischobst, Frischgemüse).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Trend zu verpackter Scheibenware bei Wurst und Käse.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Zunehmender Außer-Haus-Verbrauch, in der Folge steigendes Aufkommen von Serviceverpackungen für den Sofortverzehr.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Anhaltender Trend zu Mehrweg-Transportverpackungen aus Kunststoff (z.B. </a:t>
            </a:r>
            <a:r>
              <a:rPr lang="de-DE" dirty="0" err="1"/>
              <a:t>MehrwegPaletten</a:t>
            </a:r>
            <a:r>
              <a:rPr lang="de-DE" dirty="0"/>
              <a:t>, Mehrweg-Kästen für Frischeprodukte).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Trend zu (gekühlten) </a:t>
            </a:r>
            <a:r>
              <a:rPr lang="de-DE" dirty="0" err="1"/>
              <a:t>Convenienceprodukten</a:t>
            </a:r>
            <a:r>
              <a:rPr lang="de-DE" dirty="0"/>
              <a:t> (v.a. in Kunststoff).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Trend zu kleineren Verpackungseinheiten und Sammelverpackungen von portionierten Einheiten.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Trend zu Versandbeuteln im Versandhandel (z.B. Bekleidung). 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062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71544" y="980728"/>
            <a:ext cx="8376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Gegenläufige Trends kompensieren diese Entwicklung nur zum Teil: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Abnehmende Einsatzgewichte bei formstabilen Kunststoffverpackungen.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Leicht abnehmende Flächengewichte der Folien.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Stark abnehmender Verbrauch von Tragetaschen (auch wegen Substitution durch Papiertragetaschen).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Trend zur Substitution von Kunststoffbehältern durch Aerosoldosen (z.B. </a:t>
            </a:r>
            <a:r>
              <a:rPr lang="de-DE" dirty="0" err="1"/>
              <a:t>Deodorantien</a:t>
            </a:r>
            <a:r>
              <a:rPr lang="de-DE" dirty="0"/>
              <a:t>). </a:t>
            </a:r>
            <a:endParaRPr lang="de-DE" dirty="0" smtClean="0"/>
          </a:p>
          <a:p>
            <a:r>
              <a:rPr lang="de-DE" dirty="0" smtClean="0"/>
              <a:t>► </a:t>
            </a:r>
            <a:r>
              <a:rPr lang="de-DE" dirty="0"/>
              <a:t>Substitution von Kunststoffverpackungen durch Papier- und Papierverbunde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1362" y="260648"/>
            <a:ext cx="84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Kunststoffabfall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72862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259051"/>
            <a:ext cx="84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Vielen Dank für die Aufmerksamkeit</a:t>
            </a:r>
            <a:endParaRPr lang="de-DE" altLang="de-DE" sz="20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2"/>
            <a:ext cx="7488832" cy="53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28625" y="214313"/>
            <a:ext cx="7643813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/>
              <a:t>Organisation der Abfallwirtschaft in Deutschland</a:t>
            </a:r>
          </a:p>
          <a:p>
            <a:pPr eaLnBrk="1" hangingPunct="1"/>
            <a:endParaRPr lang="de-DE" altLang="de-DE" sz="2000" b="1" dirty="0" smtClean="0"/>
          </a:p>
          <a:p>
            <a:pPr algn="ctr" eaLnBrk="1" hangingPunct="1"/>
            <a:r>
              <a:rPr lang="de-DE" altLang="de-DE" sz="2000" b="1" dirty="0" smtClean="0"/>
              <a:t>Verantwortlichkeiten</a:t>
            </a:r>
            <a:endParaRPr lang="de-DE" altLang="de-DE" sz="2000" b="1" dirty="0"/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/>
              <a:t> Haushaltsabfälle -&gt; Kommune (</a:t>
            </a:r>
            <a:r>
              <a:rPr lang="de-DE" altLang="de-DE" sz="2000" dirty="0" err="1" smtClean="0"/>
              <a:t>örE</a:t>
            </a:r>
            <a:r>
              <a:rPr lang="de-DE" altLang="de-DE" sz="2000" dirty="0" smtClean="0"/>
              <a:t> = </a:t>
            </a:r>
            <a:r>
              <a:rPr lang="de-DE" altLang="de-DE" sz="2000" b="1" dirty="0" smtClean="0"/>
              <a:t>ö</a:t>
            </a:r>
            <a:r>
              <a:rPr lang="de-DE" altLang="de-DE" sz="2000" dirty="0" smtClean="0"/>
              <a:t>ffentlich-</a:t>
            </a:r>
            <a:r>
              <a:rPr lang="de-DE" altLang="de-DE" sz="2000" b="1" dirty="0" smtClean="0"/>
              <a:t>r</a:t>
            </a:r>
            <a:r>
              <a:rPr lang="de-DE" altLang="de-DE" sz="2000" dirty="0" smtClean="0"/>
              <a:t>echtlicher </a:t>
            </a:r>
            <a:br>
              <a:rPr lang="de-DE" altLang="de-DE" sz="2000" dirty="0" smtClean="0"/>
            </a:br>
            <a:r>
              <a:rPr lang="de-DE" altLang="de-DE" sz="2000" dirty="0" smtClean="0"/>
              <a:t>                                                               </a:t>
            </a:r>
            <a:r>
              <a:rPr lang="de-DE" altLang="de-DE" sz="2000" b="1" dirty="0" smtClean="0"/>
              <a:t>E</a:t>
            </a:r>
            <a:r>
              <a:rPr lang="de-DE" altLang="de-DE" sz="2000" dirty="0" smtClean="0"/>
              <a:t>ntsorgungsträger)</a:t>
            </a:r>
            <a:endParaRPr lang="de-DE" altLang="de-DE" sz="2000" dirty="0"/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smtClean="0"/>
              <a:t> </a:t>
            </a:r>
            <a:r>
              <a:rPr lang="de-DE" altLang="de-DE" sz="2000" dirty="0"/>
              <a:t>Industrieabfälle -&gt; Erzeuger</a:t>
            </a:r>
          </a:p>
          <a:p>
            <a:pPr eaLnBrk="1" hangingPunct="1">
              <a:buFont typeface="Arial" charset="0"/>
              <a:buChar char="•"/>
            </a:pPr>
            <a:endParaRPr lang="de-DE" altLang="de-DE" sz="2000" dirty="0"/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/>
              <a:t> Verpackungsabfälle -&gt; Duale </a:t>
            </a:r>
            <a:r>
              <a:rPr lang="de-DE" altLang="de-DE" sz="2000" dirty="0" smtClean="0"/>
              <a:t>Systeme</a:t>
            </a:r>
            <a:br>
              <a:rPr lang="de-DE" altLang="de-DE" sz="2000" dirty="0" smtClean="0"/>
            </a:br>
            <a:endParaRPr lang="de-DE" altLang="de-DE" sz="2000" dirty="0" smtClean="0"/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Komplexere Produkte (Fahrzeuge, Elektrogeräte) </a:t>
            </a:r>
          </a:p>
          <a:p>
            <a:pPr eaLnBrk="1" hangingPunct="1"/>
            <a:r>
              <a:rPr lang="de-DE" altLang="de-DE" sz="2000" dirty="0" smtClean="0"/>
              <a:t>   -&gt; Rücknahmeverpflichtungen</a:t>
            </a:r>
            <a:endParaRPr lang="de-DE" altLang="de-DE" sz="2000" dirty="0"/>
          </a:p>
          <a:p>
            <a:pPr eaLnBrk="1" hangingPunct="1"/>
            <a:endParaRPr lang="de-DE" alt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259051"/>
            <a:ext cx="84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Abfallwirtschaft </a:t>
            </a:r>
            <a:r>
              <a:rPr lang="de-DE" sz="2000" b="1" dirty="0" smtClean="0"/>
              <a:t>– Organisation in Erfurt</a:t>
            </a:r>
            <a:endParaRPr lang="de-DE" altLang="de-DE" sz="2000" b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980729"/>
            <a:ext cx="76438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 smtClean="0"/>
              <a:t>Haushaltsabfälle </a:t>
            </a:r>
            <a:r>
              <a:rPr lang="de-DE" altLang="de-DE" sz="2000" dirty="0"/>
              <a:t>-&gt; Kommune </a:t>
            </a:r>
            <a:r>
              <a:rPr lang="de-DE" altLang="de-DE" sz="2000" dirty="0" smtClean="0"/>
              <a:t>= </a:t>
            </a:r>
            <a:r>
              <a:rPr lang="de-DE" altLang="de-DE" sz="2000" b="1" dirty="0" smtClean="0"/>
              <a:t>Stadt Erfurt</a:t>
            </a:r>
          </a:p>
          <a:p>
            <a:pPr eaLnBrk="1" hangingPunct="1"/>
            <a:r>
              <a:rPr lang="de-DE" altLang="de-DE" sz="2000" dirty="0" smtClean="0"/>
              <a:t>-&gt; organisatorische Rahmenbedingungen: </a:t>
            </a:r>
          </a:p>
          <a:p>
            <a:pPr eaLnBrk="1" hangingPunct="1"/>
            <a:r>
              <a:rPr lang="de-DE" altLang="de-DE" sz="2000" dirty="0" smtClean="0"/>
              <a:t>     Abfallsatzung / Gebührensatzung </a:t>
            </a:r>
          </a:p>
          <a:p>
            <a:pPr eaLnBrk="1" hangingPunct="1"/>
            <a:r>
              <a:rPr lang="de-DE" altLang="de-DE" sz="2000" dirty="0" smtClean="0"/>
              <a:t>-&gt; technische Durchführung</a:t>
            </a:r>
          </a:p>
          <a:p>
            <a:pPr eaLnBrk="1" hangingPunct="1"/>
            <a:r>
              <a:rPr lang="de-DE" altLang="de-DE" sz="2000" dirty="0" smtClean="0"/>
              <a:t>    </a:t>
            </a:r>
            <a:r>
              <a:rPr lang="de-DE" altLang="de-DE" sz="2000" b="1" dirty="0" smtClean="0"/>
              <a:t>Stadtwerke Erfurt </a:t>
            </a:r>
            <a:r>
              <a:rPr lang="de-DE" altLang="de-DE" sz="2000" dirty="0" smtClean="0"/>
              <a:t>(Eigentümer 100 % Stadt Erfurt)</a:t>
            </a:r>
            <a:endParaRPr lang="de-DE" altLang="de-DE" sz="2000" dirty="0"/>
          </a:p>
        </p:txBody>
      </p:sp>
      <p:pic>
        <p:nvPicPr>
          <p:cNvPr id="7171" name="Picture 3" descr="SWE Mü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211960" cy="2393159"/>
          </a:xfrm>
          <a:prstGeom prst="rect">
            <a:avLst/>
          </a:prstGeom>
          <a:noFill/>
        </p:spPr>
      </p:pic>
      <p:pic>
        <p:nvPicPr>
          <p:cNvPr id="7173" name="Picture 5" descr="http://www.puffbohne.de/wp-content/uploads/2012/08/DSC00560-700x3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176464" cy="2129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54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259051"/>
            <a:ext cx="84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Abfallwirtschaft </a:t>
            </a:r>
            <a:r>
              <a:rPr lang="de-DE" sz="2000" b="1" dirty="0" smtClean="0"/>
              <a:t>– Organisation in Erfurt – Stadtwerke Erfurt Gruppe</a:t>
            </a:r>
            <a:endParaRPr lang="de-DE" altLang="de-DE" sz="2000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34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611560" y="1412776"/>
            <a:ext cx="1512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mit</a:t>
            </a:r>
          </a:p>
          <a:p>
            <a:r>
              <a:rPr lang="de-DE" dirty="0" smtClean="0"/>
              <a:t>- Strom</a:t>
            </a:r>
          </a:p>
          <a:p>
            <a:r>
              <a:rPr lang="de-DE" dirty="0" smtClean="0"/>
              <a:t>- Gas </a:t>
            </a:r>
          </a:p>
          <a:p>
            <a:r>
              <a:rPr lang="de-DE" dirty="0" smtClean="0"/>
              <a:t>- Trinkwasser </a:t>
            </a:r>
          </a:p>
          <a:p>
            <a:r>
              <a:rPr lang="de-DE" dirty="0" smtClean="0"/>
              <a:t>- Wärme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95736" y="1412776"/>
            <a:ext cx="15121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 Abfallsammlung </a:t>
            </a:r>
          </a:p>
          <a:p>
            <a:r>
              <a:rPr lang="de-DE" dirty="0" smtClean="0"/>
              <a:t>- Abfallbehandlung</a:t>
            </a:r>
          </a:p>
          <a:p>
            <a:pPr>
              <a:buFontTx/>
              <a:buChar char="-"/>
            </a:pPr>
            <a:r>
              <a:rPr lang="de-DE" dirty="0" smtClean="0"/>
              <a:t> Recycling</a:t>
            </a:r>
          </a:p>
          <a:p>
            <a:pPr>
              <a:buFontTx/>
              <a:buChar char="-"/>
            </a:pPr>
            <a:r>
              <a:rPr lang="de-DE" dirty="0" smtClean="0"/>
              <a:t> Deponiebetrieb</a:t>
            </a:r>
          </a:p>
          <a:p>
            <a:r>
              <a:rPr lang="de-DE" dirty="0" smtClean="0"/>
              <a:t>- Straßenreinigung </a:t>
            </a:r>
          </a:p>
          <a:p>
            <a:r>
              <a:rPr lang="de-DE" dirty="0" smtClean="0"/>
              <a:t>- Winterdienst </a:t>
            </a:r>
          </a:p>
          <a:p>
            <a:pPr>
              <a:buFontTx/>
              <a:buChar char="-"/>
            </a:pPr>
            <a:r>
              <a:rPr lang="de-DE" dirty="0" smtClean="0"/>
              <a:t> Erneuerbare </a:t>
            </a:r>
          </a:p>
          <a:p>
            <a:r>
              <a:rPr lang="de-DE" dirty="0" smtClean="0"/>
              <a:t>  Energien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779912" y="1484784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 EVAG</a:t>
            </a:r>
          </a:p>
          <a:p>
            <a:r>
              <a:rPr lang="de-DE" dirty="0" smtClean="0"/>
              <a:t>- Parken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292080" y="1484784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 EGA</a:t>
            </a:r>
          </a:p>
          <a:p>
            <a:pPr>
              <a:buFontTx/>
              <a:buChar char="-"/>
            </a:pPr>
            <a:r>
              <a:rPr lang="de-DE" dirty="0" smtClean="0"/>
              <a:t> Schwimmhallen</a:t>
            </a:r>
          </a:p>
          <a:p>
            <a:pPr>
              <a:buFontTx/>
              <a:buChar char="-"/>
            </a:pPr>
            <a:r>
              <a:rPr lang="de-DE" dirty="0" smtClean="0"/>
              <a:t> Freibäder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876256" y="1484784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 Stöberhaus</a:t>
            </a:r>
          </a:p>
          <a:p>
            <a:pPr>
              <a:buFontTx/>
              <a:buChar char="-"/>
            </a:pPr>
            <a:r>
              <a:rPr lang="de-DE" dirty="0" smtClean="0"/>
              <a:t> Tierheim</a:t>
            </a:r>
          </a:p>
          <a:p>
            <a:pPr>
              <a:buFontTx/>
              <a:buChar char="-"/>
            </a:pPr>
            <a:r>
              <a:rPr lang="de-DE" dirty="0" smtClean="0"/>
              <a:t> Tierfriedhof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 bwMode="auto">
          <a:xfrm>
            <a:off x="1979712" y="548680"/>
            <a:ext cx="1872208" cy="35283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2" descr="https://www.stadtwerke-erfurt.de/pb/site/swegruppe/get/17922/Deponieeingangc1qu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495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G008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7"/>
          <a:stretch>
            <a:fillRect/>
          </a:stretch>
        </p:blipFill>
        <p:spPr bwMode="auto">
          <a:xfrm>
            <a:off x="4644008" y="3645024"/>
            <a:ext cx="41767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4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544" y="219076"/>
            <a:ext cx="8280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 dirty="0" smtClean="0"/>
              <a:t>Abfallwirtschaft – Sammelsysteme</a:t>
            </a:r>
            <a:endParaRPr lang="de-DE" altLang="de-DE" sz="1800" b="1" dirty="0"/>
          </a:p>
        </p:txBody>
      </p:sp>
      <p:sp>
        <p:nvSpPr>
          <p:cNvPr id="6" name="Rechteck 5"/>
          <p:cNvSpPr/>
          <p:nvPr/>
        </p:nvSpPr>
        <p:spPr>
          <a:xfrm>
            <a:off x="323528" y="908720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000" b="1" dirty="0" smtClean="0"/>
              <a:t>Haushaltsabfälle</a:t>
            </a:r>
          </a:p>
          <a:p>
            <a:pPr eaLnBrk="1" hangingPunct="1"/>
            <a:r>
              <a:rPr lang="de-DE" altLang="de-DE" sz="1800" dirty="0" smtClean="0"/>
              <a:t>Erfassung durch ein behältergebundenes „</a:t>
            </a:r>
            <a:r>
              <a:rPr lang="de-DE" altLang="de-DE" sz="2000" b="1" dirty="0" smtClean="0"/>
              <a:t>Holsystem</a:t>
            </a:r>
            <a:r>
              <a:rPr lang="de-DE" altLang="de-DE" sz="1800" dirty="0" smtClean="0"/>
              <a:t>“ (Behälter werden am Grundstück vom Entsorgungsbetrieb ab</a:t>
            </a:r>
            <a:r>
              <a:rPr lang="de-DE" altLang="de-DE" sz="1800" i="1" dirty="0" smtClean="0"/>
              <a:t>geholt.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rgbClr val="FFC000"/>
                </a:solidFill>
              </a:rPr>
              <a:t>Verpackungen / Wertstoffe / Elektrokleingeräte -&gt; Gelbe Tonne / Wertstofftonne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accent6"/>
                </a:solidFill>
              </a:rPr>
              <a:t>Papier / Pappe -&gt; </a:t>
            </a:r>
            <a:r>
              <a:rPr lang="de-DE" altLang="de-DE" sz="1800" dirty="0" smtClean="0">
                <a:solidFill>
                  <a:schemeClr val="accent6"/>
                </a:solidFill>
              </a:rPr>
              <a:t>Blaue Tonne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rgbClr val="CC6600"/>
                </a:solidFill>
              </a:rPr>
              <a:t>Bioabfall -&gt; Braune Tonne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Restabfall -&gt; Graue Tonne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endParaRPr lang="de-DE" altLang="de-DE" sz="1800" dirty="0"/>
          </a:p>
          <a:p>
            <a:pPr eaLnBrk="1" hangingPunct="1">
              <a:buFont typeface="Arial" charset="0"/>
              <a:buChar char="•"/>
            </a:pPr>
            <a:r>
              <a:rPr lang="de-DE" altLang="de-DE" sz="1800" dirty="0"/>
              <a:t> </a:t>
            </a:r>
            <a:r>
              <a:rPr lang="de-DE" altLang="de-DE" sz="1800" dirty="0" smtClean="0"/>
              <a:t>  Sperrmüll / Elektrogroßgeräte</a:t>
            </a:r>
          </a:p>
          <a:p>
            <a:pPr eaLnBrk="1" hangingPunct="1"/>
            <a:r>
              <a:rPr lang="de-DE" altLang="de-DE" sz="1800" dirty="0" smtClean="0"/>
              <a:t> </a:t>
            </a:r>
            <a:r>
              <a:rPr lang="de-DE" altLang="de-DE" sz="1800" dirty="0"/>
              <a:t>-&gt; </a:t>
            </a:r>
            <a:r>
              <a:rPr lang="de-DE" altLang="de-DE" sz="1800" dirty="0" smtClean="0"/>
              <a:t>Auf Anforderung</a:t>
            </a:r>
            <a:endParaRPr lang="de-DE" altLang="de-DE" sz="1800" dirty="0"/>
          </a:p>
          <a:p>
            <a:endParaRPr lang="de-DE" sz="1600" dirty="0"/>
          </a:p>
        </p:txBody>
      </p:sp>
      <p:pic>
        <p:nvPicPr>
          <p:cNvPr id="7" name="Picture 4" descr="Muellton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1443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7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6FD0-C868-4F71-9A4E-900D17DC72A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544" y="219076"/>
            <a:ext cx="8280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 dirty="0" smtClean="0"/>
              <a:t>Abfallwirtschaft – Sammelsysteme</a:t>
            </a:r>
            <a:endParaRPr lang="de-DE" altLang="de-DE" sz="1800" b="1" dirty="0"/>
          </a:p>
        </p:txBody>
      </p:sp>
      <p:sp>
        <p:nvSpPr>
          <p:cNvPr id="6" name="Rechteck 5"/>
          <p:cNvSpPr/>
          <p:nvPr/>
        </p:nvSpPr>
        <p:spPr>
          <a:xfrm>
            <a:off x="467544" y="908721"/>
            <a:ext cx="842493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000" b="1" dirty="0" smtClean="0"/>
              <a:t>Haushaltsabfälle</a:t>
            </a:r>
          </a:p>
          <a:p>
            <a:pPr eaLnBrk="1" hangingPunct="1"/>
            <a:r>
              <a:rPr lang="de-DE" altLang="de-DE" sz="1800" dirty="0" smtClean="0"/>
              <a:t>Erfassung durch ein „</a:t>
            </a:r>
            <a:r>
              <a:rPr lang="de-DE" altLang="de-DE" sz="2000" b="1" dirty="0" err="1" smtClean="0"/>
              <a:t>Bringsystem</a:t>
            </a:r>
            <a:r>
              <a:rPr lang="de-DE" altLang="de-DE" sz="1800" dirty="0" smtClean="0"/>
              <a:t>“ (Bürger </a:t>
            </a:r>
            <a:r>
              <a:rPr lang="de-DE" altLang="de-DE" sz="1800" i="1" dirty="0" smtClean="0"/>
              <a:t>bringt</a:t>
            </a:r>
            <a:r>
              <a:rPr lang="de-DE" altLang="de-DE" sz="1800" dirty="0" smtClean="0"/>
              <a:t> den Abfall zu einem zentralen Standplatz.)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Altglas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Altkleider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Sonderabfall (Schadstoffmobil)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Grünabfall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Wertstoffhöfe </a:t>
            </a:r>
            <a:r>
              <a:rPr lang="de-DE" altLang="de-DE" sz="1800" dirty="0"/>
              <a:t>(gesamtes </a:t>
            </a:r>
            <a:r>
              <a:rPr lang="de-DE" altLang="de-DE" sz="1800" dirty="0" smtClean="0"/>
              <a:t>Spektrum)</a:t>
            </a:r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70" y="1772816"/>
            <a:ext cx="4953000" cy="1428750"/>
          </a:xfrm>
          <a:prstGeom prst="rect">
            <a:avLst/>
          </a:prstGeom>
        </p:spPr>
      </p:pic>
      <p:pic>
        <p:nvPicPr>
          <p:cNvPr id="8" name="Picture 2" descr="Altkleidersammlungen schaden nicht der Dritten We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5"/>
            <a:ext cx="220237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ruenberg.de/d_bilder/1385018884_Schadstoffmob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5"/>
            <a:ext cx="2838189" cy="16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nnahmestellekl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6638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7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74596" y="28213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600" b="1" dirty="0" smtClean="0"/>
              <a:t>Abfallmengen in Thüringen</a:t>
            </a:r>
            <a:endParaRPr lang="de-DE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488" y="5157192"/>
            <a:ext cx="2960936" cy="5799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83" y="764704"/>
            <a:ext cx="828148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6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28625" y="214313"/>
            <a:ext cx="764381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 smtClean="0"/>
              <a:t>Abfallwirtschaft in Erfurt – Abfallmengen 2020</a:t>
            </a:r>
            <a:endParaRPr lang="de-DE" altLang="de-DE" sz="2400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olidFill>
                  <a:srgbClr val="FFC000"/>
                </a:solidFill>
              </a:rPr>
              <a:t>Verpackungen 			  6.300 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olidFill>
                  <a:schemeClr val="accent6"/>
                </a:solidFill>
              </a:rPr>
              <a:t>Papier / Pappe 			13.600 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olidFill>
                  <a:srgbClr val="CC6600"/>
                </a:solidFill>
              </a:rPr>
              <a:t>Bioabfall 				14.000 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olidFill>
                  <a:schemeClr val="accent3">
                    <a:lumMod val="50000"/>
                  </a:schemeClr>
                </a:solidFill>
              </a:rPr>
              <a:t>Glas					  5.600 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solidFill>
                  <a:srgbClr val="00B050"/>
                </a:solidFill>
              </a:rPr>
              <a:t>Grünabfall				18.300 t</a:t>
            </a:r>
          </a:p>
          <a:p>
            <a:pPr marL="285750" indent="-285750" eaLnBrk="1" hangingPunct="1"/>
            <a:r>
              <a:rPr lang="de-DE" altLang="de-DE" sz="2000" dirty="0" smtClean="0">
                <a:solidFill>
                  <a:srgbClr val="00B050"/>
                </a:solidFill>
              </a:rPr>
              <a:t>						</a:t>
            </a:r>
            <a:r>
              <a:rPr lang="de-DE" altLang="de-DE" sz="2000" b="1" dirty="0" smtClean="0"/>
              <a:t>57.800 t = 270 kg/EW*a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Restabfall 				32.100 t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smtClean="0"/>
              <a:t>   Sperrmüll 				11.000 t</a:t>
            </a:r>
          </a:p>
          <a:p>
            <a:pPr eaLnBrk="1" hangingPunct="1"/>
            <a:endParaRPr lang="de-DE" alt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8388424" y="638132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fld id="{5D83C66A-A5DE-450B-9FDD-4F66C7919417}" type="slidenum">
              <a:rPr lang="de-DE">
                <a:solidFill>
                  <a:srgbClr val="000000"/>
                </a:solidFill>
              </a:rPr>
              <a:pPr lvl="0" algn="r">
                <a:spcBef>
                  <a:spcPct val="0"/>
                </a:spcBef>
              </a:pPr>
              <a:t>9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7410" name="Picture 2" descr="https://www.stadtwerke-erfurt.de/pb/site/swegruppe/get/116035/muelltonnen1qu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3096"/>
            <a:ext cx="6264696" cy="180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45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Bildschirmpräsentation (4:3)</PresentationFormat>
  <Paragraphs>215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AEW Berlin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RABA Erfurt-Ost</dc:subject>
  <dc:creator>Dr. Westphal</dc:creator>
  <cp:lastModifiedBy>Bertram, Thomas</cp:lastModifiedBy>
  <cp:revision>353</cp:revision>
  <cp:lastPrinted>2021-09-08T09:21:08Z</cp:lastPrinted>
  <dcterms:created xsi:type="dcterms:W3CDTF">2002-02-14T07:13:01Z</dcterms:created>
  <dcterms:modified xsi:type="dcterms:W3CDTF">2021-09-08T10:31:51Z</dcterms:modified>
</cp:coreProperties>
</file>